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00" r:id="rId2"/>
    <p:sldId id="369" r:id="rId3"/>
    <p:sldId id="371" r:id="rId4"/>
    <p:sldId id="370" r:id="rId5"/>
    <p:sldId id="373" r:id="rId6"/>
    <p:sldId id="374" r:id="rId7"/>
    <p:sldId id="344" r:id="rId8"/>
  </p:sldIdLst>
  <p:sldSz cx="9906000" cy="6858000" type="A4"/>
  <p:notesSz cx="6811963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F25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86232" autoAdjust="0"/>
  </p:normalViewPr>
  <p:slideViewPr>
    <p:cSldViewPr snapToObjects="1">
      <p:cViewPr>
        <p:scale>
          <a:sx n="60" d="100"/>
          <a:sy n="60" d="100"/>
        </p:scale>
        <p:origin x="-1500" y="-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0" d="100"/>
          <a:sy n="50" d="100"/>
        </p:scale>
        <p:origin x="-3024" y="-108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39F3A-8220-4D78-8492-C05D9A5BC7A7}" type="datetimeFigureOut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21255-50BB-4BBD-8390-630B714C4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211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생물을 포함해 존재는 실패와 </a:t>
            </a: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수정을통해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진화한다는 믿음을 바탕으로 한 창업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ko-KR" altLang="en-US" baseline="0" dirty="0" smtClean="0"/>
              <a:t>특히 </a:t>
            </a:r>
            <a:r>
              <a:rPr lang="en-US" altLang="ko-KR" baseline="0" dirty="0" smtClean="0"/>
              <a:t>CJ</a:t>
            </a:r>
            <a:r>
              <a:rPr lang="ko-KR" altLang="en-US" baseline="0" dirty="0" err="1" smtClean="0"/>
              <a:t>넷마블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같은경우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방고문이라는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인이 모든 게임의 기획을 건드리는데 이게 가장 잘못된 방식</a:t>
            </a:r>
            <a:r>
              <a:rPr lang="en-US" altLang="ko-KR" baseline="0" dirty="0" smtClean="0"/>
              <a:t>.</a:t>
            </a:r>
          </a:p>
          <a:p>
            <a:pPr>
              <a:buFontTx/>
              <a:buNone/>
            </a:pPr>
            <a:r>
              <a:rPr lang="ko-KR" altLang="en-US" baseline="0" dirty="0" smtClean="0"/>
              <a:t>자신이 천재일거라는 생각을 </a:t>
            </a:r>
            <a:r>
              <a:rPr lang="ko-KR" altLang="en-US" baseline="0" dirty="0" err="1" smtClean="0"/>
              <a:t>버려야한다는게</a:t>
            </a:r>
            <a:r>
              <a:rPr lang="ko-KR" altLang="en-US" baseline="0" dirty="0" smtClean="0"/>
              <a:t> 핵심</a:t>
            </a:r>
            <a:r>
              <a:rPr lang="en-US" altLang="ko-KR" baseline="0" dirty="0" smtClean="0"/>
              <a:t>.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ko-KR" altLang="en-US" baseline="0" dirty="0" err="1" smtClean="0"/>
              <a:t>스텔스</a:t>
            </a:r>
            <a:r>
              <a:rPr lang="ko-KR" altLang="en-US" baseline="0" dirty="0" smtClean="0"/>
              <a:t> 모드로 제품의 아이디어가 세는걸 걱정하면 </a:t>
            </a:r>
            <a:r>
              <a:rPr lang="ko-KR" altLang="en-US" baseline="0" dirty="0" err="1" smtClean="0"/>
              <a:t>절대안된다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None/>
            </a:pPr>
            <a:r>
              <a:rPr lang="ko-KR" altLang="en-US" baseline="0" dirty="0" smtClean="0"/>
              <a:t>그걸 걱정하다가 감추고 감춰서 실험을 </a:t>
            </a:r>
            <a:r>
              <a:rPr lang="ko-KR" altLang="en-US" baseline="0" dirty="0" err="1" smtClean="0"/>
              <a:t>늦게할</a:t>
            </a:r>
            <a:r>
              <a:rPr lang="ko-KR" altLang="en-US" baseline="0" dirty="0" smtClean="0"/>
              <a:t> 수록 실패할 확률이 커진다</a:t>
            </a:r>
            <a:r>
              <a:rPr lang="en-US" altLang="ko-KR" baseline="0" dirty="0" smtClean="0"/>
              <a:t>.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ko-KR" altLang="en-US" baseline="0" dirty="0" smtClean="0"/>
              <a:t>가장 핵심적인 발상은</a:t>
            </a:r>
            <a:r>
              <a:rPr lang="en-US" altLang="ko-KR" baseline="0" dirty="0" smtClean="0"/>
              <a:t>. MVP</a:t>
            </a:r>
            <a:r>
              <a:rPr lang="ko-KR" altLang="en-US" baseline="0" dirty="0" smtClean="0"/>
              <a:t>를 극단적인 최단시간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최소비용만에</a:t>
            </a:r>
            <a:r>
              <a:rPr lang="ko-KR" altLang="en-US" baseline="0" dirty="0" smtClean="0"/>
              <a:t> 만들어 실험해보라는 것</a:t>
            </a:r>
            <a:r>
              <a:rPr lang="en-US" altLang="ko-KR" baseline="0" dirty="0" smtClean="0"/>
              <a:t>.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ko-KR" altLang="en-US" baseline="0" dirty="0" err="1" smtClean="0"/>
              <a:t>바이럴</a:t>
            </a:r>
            <a:r>
              <a:rPr lang="ko-KR" altLang="en-US" baseline="0" dirty="0" smtClean="0"/>
              <a:t> 마케팅이라는 말 많이 쓰는데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기존 사람들은 이게 단순 </a:t>
            </a:r>
            <a:r>
              <a:rPr lang="ko-KR" altLang="en-US" baseline="0" dirty="0" err="1" smtClean="0"/>
              <a:t>입소문</a:t>
            </a:r>
            <a:r>
              <a:rPr lang="ko-KR" altLang="en-US" baseline="0" dirty="0" smtClean="0"/>
              <a:t> 마케팅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블로그에</a:t>
            </a:r>
            <a:r>
              <a:rPr lang="ko-KR" altLang="en-US" baseline="0" dirty="0" smtClean="0"/>
              <a:t> 광고하고 </a:t>
            </a:r>
            <a:r>
              <a:rPr lang="ko-KR" altLang="en-US" baseline="0" dirty="0" err="1" smtClean="0"/>
              <a:t>알바써서</a:t>
            </a:r>
            <a:r>
              <a:rPr lang="ko-KR" altLang="en-US" baseline="0" dirty="0" smtClean="0"/>
              <a:t> 실제 유저인 척 커뮤니티에 확산 등으로 착각함</a:t>
            </a:r>
            <a:r>
              <a:rPr lang="en-US" altLang="ko-KR" baseline="0" dirty="0" smtClean="0"/>
              <a:t>.</a:t>
            </a:r>
          </a:p>
          <a:p>
            <a:pPr>
              <a:buFontTx/>
              <a:buNone/>
            </a:pPr>
            <a:r>
              <a:rPr lang="ko-KR" altLang="en-US" baseline="0" dirty="0" err="1" smtClean="0"/>
              <a:t>바이럴이란</a:t>
            </a:r>
            <a:r>
              <a:rPr lang="ko-KR" altLang="en-US" baseline="0" dirty="0" smtClean="0"/>
              <a:t> 사실 제품으로 </a:t>
            </a:r>
            <a:r>
              <a:rPr lang="ko-KR" altLang="en-US" baseline="0" dirty="0" err="1" smtClean="0"/>
              <a:t>승부한다라는게</a:t>
            </a:r>
            <a:r>
              <a:rPr lang="ko-KR" altLang="en-US" baseline="0" dirty="0" smtClean="0"/>
              <a:t> 더 맞는 말임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제품이 좋아서 높은 </a:t>
            </a:r>
            <a:r>
              <a:rPr lang="ko-KR" altLang="en-US" baseline="0" dirty="0" err="1" smtClean="0"/>
              <a:t>리텐션과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확산성으로인해</a:t>
            </a:r>
            <a:r>
              <a:rPr lang="ko-KR" altLang="en-US" baseline="0" dirty="0" smtClean="0"/>
              <a:t> 마케팅이 저절로 </a:t>
            </a:r>
            <a:r>
              <a:rPr lang="ko-KR" altLang="en-US" baseline="0" dirty="0" err="1" smtClean="0"/>
              <a:t>된다가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바이럴의</a:t>
            </a:r>
            <a:r>
              <a:rPr lang="ko-KR" altLang="en-US" baseline="0" dirty="0" smtClean="0"/>
              <a:t> 의미</a:t>
            </a:r>
            <a:r>
              <a:rPr lang="en-US" altLang="ko-KR" baseline="0" dirty="0" smtClean="0"/>
              <a:t>.</a:t>
            </a:r>
          </a:p>
          <a:p>
            <a:pPr>
              <a:buFontTx/>
              <a:buNone/>
            </a:pPr>
            <a:endParaRPr lang="en-US" altLang="ko-KR" baseline="0" dirty="0" smtClean="0"/>
          </a:p>
          <a:p>
            <a:pPr>
              <a:buFontTx/>
              <a:buNone/>
            </a:pPr>
            <a:r>
              <a:rPr lang="ko-KR" altLang="en-US" baseline="0" dirty="0" err="1" smtClean="0"/>
              <a:t>바이럴</a:t>
            </a:r>
            <a:r>
              <a:rPr lang="ko-KR" altLang="en-US" baseline="0" dirty="0" smtClean="0"/>
              <a:t> 루프라는 책을 한번 읽어보길 추천함</a:t>
            </a:r>
            <a:r>
              <a:rPr lang="en-US" altLang="ko-KR" baseline="0" dirty="0" smtClean="0"/>
              <a:t>.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AE50-5149-42D0-AACA-1DA65601E5A4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086634" y="332656"/>
            <a:ext cx="1312860" cy="184666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Strictly Confidential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812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85-C853-4D7F-99FE-3BDA10164BB0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410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C2C-4B37-45EE-9EC3-754A4E0AE3C0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974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17E4-5D30-4DA9-8E13-0002A7649E8E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5294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95300" y="314394"/>
            <a:ext cx="8915400" cy="562074"/>
          </a:xfrm>
        </p:spPr>
        <p:txBody>
          <a:bodyPr lIns="0" tIns="0" rIns="0" bIns="0" anchor="b">
            <a:normAutofit/>
          </a:bodyPr>
          <a:lstStyle>
            <a:lvl1pPr algn="l">
              <a:defRPr sz="2400" b="1"/>
            </a:lvl1pPr>
          </a:lstStyle>
          <a:p>
            <a:r>
              <a:rPr lang="ko-KR" altLang="en-US" dirty="0" err="1" smtClean="0"/>
              <a:t>대제목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C5E-1CEB-4310-91FF-A5B2CA8231B1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506506" y="908720"/>
            <a:ext cx="88929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텍스트 개체 틀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339" y="980728"/>
            <a:ext cx="8892155" cy="36004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ko-KR" altLang="en-US" dirty="0" smtClean="0"/>
              <a:t>소제목</a:t>
            </a: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4"/>
          </p:nvPr>
        </p:nvSpPr>
        <p:spPr>
          <a:xfrm>
            <a:off x="507340" y="1484730"/>
            <a:ext cx="4367650" cy="4751387"/>
          </a:xfrm>
        </p:spPr>
        <p:txBody>
          <a:bodyPr>
            <a:normAutofit/>
          </a:bodyPr>
          <a:lstStyle>
            <a:lvl1pPr marL="185738" indent="-185738">
              <a:defRPr sz="1400"/>
            </a:lvl1pPr>
            <a:lvl2pPr marL="544513" indent="-285750">
              <a:defRPr sz="1400"/>
            </a:lvl2pPr>
            <a:lvl3pPr marL="811213" indent="-228600">
              <a:defRPr sz="1200"/>
            </a:lvl3pPr>
            <a:lvl4pPr marL="1069975" indent="-228600">
              <a:defRPr sz="1200"/>
            </a:lvl4pPr>
            <a:lvl5pPr marL="1341438" indent="-228600"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4" name="텍스트 개체 틀 11"/>
          <p:cNvSpPr>
            <a:spLocks noGrp="1"/>
          </p:cNvSpPr>
          <p:nvPr>
            <p:ph type="body" sz="quarter" idx="15"/>
          </p:nvPr>
        </p:nvSpPr>
        <p:spPr>
          <a:xfrm>
            <a:off x="5043051" y="1484730"/>
            <a:ext cx="4367650" cy="4751387"/>
          </a:xfrm>
        </p:spPr>
        <p:txBody>
          <a:bodyPr>
            <a:normAutofit/>
          </a:bodyPr>
          <a:lstStyle>
            <a:lvl1pPr marL="185738" indent="-185738">
              <a:defRPr sz="1400"/>
            </a:lvl1pPr>
            <a:lvl2pPr marL="544513" indent="-285750">
              <a:defRPr sz="1400"/>
            </a:lvl2pPr>
            <a:lvl3pPr marL="811213" indent="-228600">
              <a:defRPr sz="1200"/>
            </a:lvl3pPr>
            <a:lvl4pPr marL="1069975" indent="-228600">
              <a:defRPr sz="1200"/>
            </a:lvl4pPr>
            <a:lvl5pPr marL="1341438" indent="-228600"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034657" y="636373"/>
            <a:ext cx="1337674" cy="246221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r"/>
            <a:r>
              <a:rPr lang="en-US" altLang="ko-KR" sz="1600" dirty="0" smtClean="0">
                <a:latin typeface="+mn-ea"/>
                <a:ea typeface="+mn-ea"/>
                <a:cs typeface="Arial" pitchFamily="34" charset="0"/>
              </a:rPr>
              <a:t>Start</a:t>
            </a:r>
            <a:r>
              <a:rPr lang="en-US" altLang="ko-KR" sz="1600" baseline="0" dirty="0" smtClean="0">
                <a:latin typeface="+mn-ea"/>
                <a:ea typeface="+mn-ea"/>
                <a:cs typeface="Arial" pitchFamily="34" charset="0"/>
              </a:rPr>
              <a:t>-up Study</a:t>
            </a:r>
            <a:endParaRPr lang="en-US" altLang="ko-KR" sz="1600" dirty="0" smtClean="0">
              <a:latin typeface="+mn-e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0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A4C-EDAE-4E81-8A17-954563300714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8443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E2A-7819-4137-A9E2-9539CEAC178F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9781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DFFF-15A0-4303-B991-766212C8EAC7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5588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A30-9732-4096-8B2A-05652A14E61E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04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312B-CC4F-4BD0-8535-F68B33EF0D3B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438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2549-F885-4FFC-8751-28E4B8D55F4B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232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921B-EE54-4CC8-81EB-2ADB88801111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556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26EF-8380-4705-8502-DF7685CA0AC1}" type="datetime1">
              <a:rPr lang="ko-KR" altLang="en-US" smtClean="0"/>
              <a:pPr/>
              <a:t>2014-05-25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04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-357854" y="2708920"/>
            <a:ext cx="10567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ko-KR" altLang="en-US" sz="5400" b="1" kern="0" dirty="0" smtClean="0">
                <a:latin typeface="+mn-ea"/>
                <a:cs typeface="Segoe UI" pitchFamily="34" charset="0"/>
              </a:rPr>
              <a:t>린 </a:t>
            </a:r>
            <a:r>
              <a:rPr kumimoji="1" lang="ko-KR" altLang="en-US" sz="5400" b="1" kern="0" dirty="0" err="1" smtClean="0">
                <a:latin typeface="+mn-ea"/>
                <a:cs typeface="Segoe UI" pitchFamily="34" charset="0"/>
              </a:rPr>
              <a:t>스타트업</a:t>
            </a:r>
            <a:endParaRPr kumimoji="1" lang="ko-KR" altLang="en-US" sz="5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Segoe UI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 bwMode="auto">
          <a:xfrm>
            <a:off x="848544" y="5596143"/>
            <a:ext cx="87604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 smtClean="0">
                <a:latin typeface="+mn-ea"/>
              </a:rPr>
              <a:t>2014.4.26  </a:t>
            </a:r>
            <a:r>
              <a:rPr lang="ko-KR" altLang="en-US" sz="1600" dirty="0" smtClean="0">
                <a:latin typeface="+mn-ea"/>
              </a:rPr>
              <a:t> 곽동현</a:t>
            </a:r>
            <a:endParaRPr kumimoji="1" lang="en-US" altLang="ko-KR" b="1" kern="0" dirty="0" smtClean="0">
              <a:latin typeface="+mn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</a:rPr>
              <a:t>린 </a:t>
            </a:r>
            <a:r>
              <a:rPr lang="ko-KR" altLang="en-US" dirty="0" err="1" smtClean="0">
                <a:latin typeface="+mj-ea"/>
              </a:rPr>
              <a:t>스타트업이란</a:t>
            </a:r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303798" y="2547930"/>
            <a:ext cx="88976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ko-KR" altLang="en-US" sz="2800" b="1" kern="0" dirty="0" smtClean="0">
                <a:latin typeface="+mj-ea"/>
              </a:rPr>
              <a:t>기존의 </a:t>
            </a:r>
            <a:r>
              <a:rPr kumimoji="1" lang="ko-KR" altLang="en-US" sz="2800" b="1" kern="0" dirty="0" smtClean="0">
                <a:latin typeface="+mj-ea"/>
              </a:rPr>
              <a:t>개발 방식</a:t>
            </a:r>
            <a:endParaRPr kumimoji="1" lang="en-US" altLang="ko-KR" sz="2800" b="1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오랜 </a:t>
            </a:r>
            <a:r>
              <a:rPr kumimoji="1" lang="ko-KR" altLang="en-US" sz="2000" kern="0" dirty="0" smtClean="0">
                <a:latin typeface="+mj-ea"/>
              </a:rPr>
              <a:t>기획과 개발 끝에 제품의 </a:t>
            </a:r>
            <a:r>
              <a:rPr kumimoji="1" lang="ko-KR" altLang="en-US" sz="2000" kern="0" dirty="0" smtClean="0">
                <a:latin typeface="+mj-ea"/>
              </a:rPr>
              <a:t>출시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기획서와 제안서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smtClean="0">
                <a:latin typeface="+mj-ea"/>
              </a:rPr>
              <a:t>시장 조사에 의존하여 제품을 개발하고 대부분이 실패함</a:t>
            </a:r>
            <a:r>
              <a:rPr kumimoji="1" lang="en-US" altLang="ko-KR" sz="2000" kern="0" dirty="0" smtClean="0">
                <a:latin typeface="+mj-ea"/>
              </a:rPr>
              <a:t>.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기획자의 통찰력에만 의존하며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smtClean="0">
                <a:latin typeface="+mj-ea"/>
              </a:rPr>
              <a:t>단 기획에 프로젝트의 승패가 갈림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 startAt="3"/>
            </a:pPr>
            <a:r>
              <a:rPr kumimoji="1" lang="ko-KR" altLang="en-US" sz="2000" kern="0" dirty="0" smtClean="0">
                <a:latin typeface="+mj-ea"/>
              </a:rPr>
              <a:t>그러나 인간의 인지 범위에서 그러한 제품을 기획하기란 불가능에 가까움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 startAt="3"/>
            </a:pPr>
            <a:r>
              <a:rPr kumimoji="1" lang="ko-KR" altLang="en-US" sz="2000" kern="0" dirty="0" smtClean="0">
                <a:latin typeface="+mj-ea"/>
              </a:rPr>
              <a:t>그래서 이것을 효율적으로 개선한 것이 린 </a:t>
            </a:r>
            <a:r>
              <a:rPr kumimoji="1" lang="ko-KR" altLang="en-US" sz="2000" kern="0" dirty="0" err="1" smtClean="0">
                <a:latin typeface="+mj-ea"/>
              </a:rPr>
              <a:t>스타트업</a:t>
            </a:r>
            <a:endParaRPr kumimoji="1" lang="ko-KR" altLang="en-US" sz="2000" kern="0" dirty="0" smtClean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</a:rPr>
              <a:t>린 </a:t>
            </a:r>
            <a:r>
              <a:rPr lang="ko-KR" altLang="en-US" dirty="0" err="1" smtClean="0">
                <a:latin typeface="+mj-ea"/>
              </a:rPr>
              <a:t>스타트업이란</a:t>
            </a:r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303798" y="1893906"/>
            <a:ext cx="8897674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ko-KR" altLang="en-US" sz="2800" b="1" kern="0" dirty="0" smtClean="0">
                <a:latin typeface="+mj-ea"/>
              </a:rPr>
              <a:t>린 </a:t>
            </a:r>
            <a:r>
              <a:rPr kumimoji="1" lang="ko-KR" altLang="en-US" sz="2800" b="1" kern="0" dirty="0" err="1" smtClean="0">
                <a:latin typeface="+mj-ea"/>
              </a:rPr>
              <a:t>스타트업</a:t>
            </a:r>
            <a:r>
              <a:rPr kumimoji="1" lang="ko-KR" altLang="en-US" sz="2800" b="1" kern="0" dirty="0" smtClean="0">
                <a:latin typeface="+mj-ea"/>
              </a:rPr>
              <a:t> </a:t>
            </a:r>
            <a:endParaRPr kumimoji="1" lang="en-US" altLang="ko-KR" sz="2800" b="1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1) </a:t>
            </a:r>
            <a:r>
              <a:rPr kumimoji="1" lang="ko-KR" altLang="en-US" sz="2000" kern="0" dirty="0" err="1" smtClean="0">
                <a:latin typeface="+mj-ea"/>
              </a:rPr>
              <a:t>스타트</a:t>
            </a:r>
            <a:r>
              <a:rPr kumimoji="1" lang="ko-KR" altLang="en-US" sz="2000" kern="0" dirty="0" smtClean="0">
                <a:latin typeface="+mj-ea"/>
              </a:rPr>
              <a:t> 업은 우주선 조종이 아니라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smtClean="0">
                <a:latin typeface="+mj-ea"/>
              </a:rPr>
              <a:t>자동차 운전이다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정밀한 분석과 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예측보다는 민첩하게 순간적인 상황에 반응해야 한다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2) </a:t>
            </a:r>
            <a:r>
              <a:rPr kumimoji="1" lang="ko-KR" altLang="en-US" sz="2000" kern="0" dirty="0" smtClean="0">
                <a:latin typeface="+mj-ea"/>
              </a:rPr>
              <a:t>제품의 진화에 초점을 맞춘 서비스 개발 방법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실패하지 </a:t>
            </a:r>
            <a:r>
              <a:rPr kumimoji="1" lang="ko-KR" altLang="en-US" sz="2000" kern="0" dirty="0" smtClean="0">
                <a:latin typeface="+mj-ea"/>
              </a:rPr>
              <a:t>않고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err="1" smtClean="0">
                <a:latin typeface="+mj-ea"/>
              </a:rPr>
              <a:t>유의미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한 기획을 할 수 있는 일종의 </a:t>
            </a:r>
            <a:r>
              <a:rPr kumimoji="1" lang="ko-KR" altLang="en-US" sz="2000" kern="0" dirty="0" err="1" smtClean="0">
                <a:latin typeface="+mj-ea"/>
              </a:rPr>
              <a:t>프로토</a:t>
            </a:r>
            <a:r>
              <a:rPr kumimoji="1" lang="ko-KR" altLang="en-US" sz="2000" kern="0" dirty="0" smtClean="0">
                <a:latin typeface="+mj-ea"/>
              </a:rPr>
              <a:t> 타이핑 개발론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3) </a:t>
            </a:r>
            <a:r>
              <a:rPr kumimoji="1" lang="ko-KR" altLang="en-US" sz="2000" kern="0" dirty="0" smtClean="0">
                <a:latin typeface="+mj-ea"/>
              </a:rPr>
              <a:t>여러 개의 창업자가 세운 가설을 최단시간에 검증하는 것이 핵심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Ex) </a:t>
            </a:r>
            <a:r>
              <a:rPr kumimoji="1" lang="ko-KR" altLang="en-US" sz="2000" kern="0" dirty="0" smtClean="0">
                <a:latin typeface="+mj-ea"/>
              </a:rPr>
              <a:t>유저는 아이스크림을 배달해주는 서비스를 원한다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Ex) </a:t>
            </a:r>
            <a:r>
              <a:rPr kumimoji="1" lang="ko-KR" altLang="en-US" sz="2000" kern="0" dirty="0" smtClean="0">
                <a:latin typeface="+mj-ea"/>
              </a:rPr>
              <a:t>자동으로 인맥을 관리해주는</a:t>
            </a:r>
            <a:r>
              <a:rPr kumimoji="1" lang="en-US" altLang="ko-KR" sz="2000" kern="0" dirty="0" smtClean="0">
                <a:latin typeface="+mj-ea"/>
              </a:rPr>
              <a:t>(</a:t>
            </a:r>
            <a:r>
              <a:rPr kumimoji="1" lang="ko-KR" altLang="en-US" sz="2000" kern="0" dirty="0" smtClean="0">
                <a:latin typeface="+mj-ea"/>
              </a:rPr>
              <a:t>경조사 알림 등</a:t>
            </a:r>
            <a:r>
              <a:rPr kumimoji="1" lang="en-US" altLang="ko-KR" sz="2000" kern="0" dirty="0" smtClean="0">
                <a:latin typeface="+mj-ea"/>
              </a:rPr>
              <a:t>)</a:t>
            </a:r>
            <a:r>
              <a:rPr kumimoji="1" lang="ko-KR" altLang="en-US" sz="2000" kern="0" dirty="0" smtClean="0">
                <a:latin typeface="+mj-ea"/>
              </a:rPr>
              <a:t>서비스를 원한다</a:t>
            </a:r>
            <a:r>
              <a:rPr kumimoji="1" lang="en-US" altLang="ko-KR" sz="2000" kern="0" dirty="0" smtClean="0">
                <a:latin typeface="+mj-ea"/>
              </a:rPr>
              <a:t>.</a:t>
            </a:r>
            <a:endParaRPr kumimoji="1" lang="en-US" altLang="ko-KR" sz="2000" kern="0" dirty="0" smtClean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</a:rPr>
              <a:t>린 </a:t>
            </a:r>
            <a:r>
              <a:rPr lang="ko-KR" altLang="en-US" dirty="0" err="1" smtClean="0">
                <a:latin typeface="+mj-ea"/>
              </a:rPr>
              <a:t>스타트업이란</a:t>
            </a:r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303798" y="1316826"/>
            <a:ext cx="889767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en-US" altLang="ko-KR" sz="2800" b="1" kern="0" dirty="0" smtClean="0">
                <a:latin typeface="+mj-ea"/>
              </a:rPr>
              <a:t>MVP</a:t>
            </a:r>
            <a:r>
              <a:rPr kumimoji="1" lang="ko-KR" altLang="en-US" sz="2800" b="1" kern="0" dirty="0" smtClean="0">
                <a:latin typeface="+mj-ea"/>
              </a:rPr>
              <a:t> </a:t>
            </a:r>
            <a:r>
              <a:rPr kumimoji="1" lang="en-US" altLang="ko-KR" sz="2800" b="1" kern="0" dirty="0" smtClean="0">
                <a:latin typeface="+mj-ea"/>
              </a:rPr>
              <a:t>: </a:t>
            </a:r>
            <a:r>
              <a:rPr kumimoji="1" lang="en-US" altLang="ko-KR" sz="2800" b="1" kern="0" dirty="0" smtClean="0">
                <a:latin typeface="+mj-ea"/>
              </a:rPr>
              <a:t>Minimum Viable Product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최소 실행가능 제품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내가 세운 가설이 맞는지 검증하기 위한 최소 기능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을 갖춘 제품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반드시 제품이 아니어도 됨</a:t>
            </a:r>
            <a:r>
              <a:rPr kumimoji="1" lang="en-US" altLang="ko-KR" sz="2000" kern="0" dirty="0" smtClean="0">
                <a:latin typeface="+mj-ea"/>
              </a:rPr>
              <a:t> </a:t>
            </a:r>
            <a:r>
              <a:rPr kumimoji="1" lang="en-US" altLang="ko-KR" sz="2000" kern="0" dirty="0" smtClean="0">
                <a:latin typeface="+mj-ea"/>
              </a:rPr>
              <a:t>-&gt; </a:t>
            </a:r>
            <a:r>
              <a:rPr kumimoji="1" lang="ko-KR" altLang="en-US" sz="2000" kern="0" dirty="0" smtClean="0">
                <a:latin typeface="+mj-ea"/>
              </a:rPr>
              <a:t>어떤 기능을 구현하는데 </a:t>
            </a:r>
            <a:r>
              <a:rPr kumimoji="1" lang="en-US" altLang="ko-KR" sz="2000" kern="0" dirty="0" smtClean="0">
                <a:latin typeface="+mj-ea"/>
              </a:rPr>
              <a:t>3</a:t>
            </a:r>
            <a:r>
              <a:rPr kumimoji="1" lang="ko-KR" altLang="en-US" sz="2000" kern="0" dirty="0" smtClean="0">
                <a:latin typeface="+mj-ea"/>
              </a:rPr>
              <a:t>달이 걸린다면</a:t>
            </a:r>
            <a:r>
              <a:rPr kumimoji="1" lang="en-US" altLang="ko-KR" sz="2000" kern="0" dirty="0" smtClean="0">
                <a:latin typeface="+mj-ea"/>
              </a:rPr>
              <a:t>, 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단순히 데모 동영상을 유저에게 보여주어 반응을 확인함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실제 제품이 돌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아가는 것 </a:t>
            </a:r>
            <a:r>
              <a:rPr kumimoji="1" lang="ko-KR" altLang="en-US" sz="2000" kern="0" dirty="0" err="1" smtClean="0">
                <a:latin typeface="+mj-ea"/>
              </a:rPr>
              <a:t>처럼</a:t>
            </a:r>
            <a:r>
              <a:rPr kumimoji="1" lang="ko-KR" altLang="en-US" sz="2000" kern="0" dirty="0" smtClean="0">
                <a:latin typeface="+mj-ea"/>
              </a:rPr>
              <a:t> 연기해도 됨</a:t>
            </a:r>
            <a:r>
              <a:rPr kumimoji="1" lang="en-US" altLang="ko-KR" sz="2000" kern="0" dirty="0" smtClean="0">
                <a:latin typeface="+mj-ea"/>
              </a:rPr>
              <a:t>(</a:t>
            </a:r>
            <a:r>
              <a:rPr kumimoji="1" lang="ko-KR" altLang="en-US" sz="2000" kern="0" dirty="0" smtClean="0">
                <a:latin typeface="+mj-ea"/>
              </a:rPr>
              <a:t>뒤에서 사람이 서비스</a:t>
            </a:r>
            <a:r>
              <a:rPr kumimoji="1" lang="en-US" altLang="ko-KR" sz="2000" kern="0" dirty="0" smtClean="0">
                <a:latin typeface="+mj-ea"/>
              </a:rPr>
              <a:t>)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Ex) </a:t>
            </a:r>
            <a:r>
              <a:rPr kumimoji="1" lang="ko-KR" altLang="en-US" sz="2000" kern="0" dirty="0" err="1" smtClean="0">
                <a:latin typeface="+mj-ea"/>
              </a:rPr>
              <a:t>드롭박스의</a:t>
            </a:r>
            <a:r>
              <a:rPr kumimoji="1" lang="ko-KR" altLang="en-US" sz="2000" kern="0" dirty="0" smtClean="0">
                <a:latin typeface="+mj-ea"/>
              </a:rPr>
              <a:t> 멀티플랫폼 파일 공유 서비</a:t>
            </a:r>
            <a:r>
              <a:rPr kumimoji="1" lang="ko-KR" altLang="en-US" sz="2000" kern="0" dirty="0" smtClean="0">
                <a:latin typeface="+mj-ea"/>
              </a:rPr>
              <a:t>스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kern="0" dirty="0" smtClean="0">
                <a:latin typeface="+mj-ea"/>
              </a:rPr>
              <a:t>Ex) </a:t>
            </a:r>
            <a:r>
              <a:rPr kumimoji="1" lang="ko-KR" altLang="en-US" sz="2000" kern="0" dirty="0" smtClean="0">
                <a:latin typeface="+mj-ea"/>
              </a:rPr>
              <a:t>저자가 개발한 </a:t>
            </a:r>
            <a:r>
              <a:rPr kumimoji="1" lang="en-US" altLang="ko-KR" sz="2000" kern="0" dirty="0" smtClean="0">
                <a:latin typeface="+mj-ea"/>
              </a:rPr>
              <a:t>3D</a:t>
            </a:r>
            <a:r>
              <a:rPr kumimoji="1" lang="ko-KR" altLang="en-US" sz="2000" kern="0" dirty="0" err="1" smtClean="0">
                <a:latin typeface="+mj-ea"/>
              </a:rPr>
              <a:t>아바타</a:t>
            </a:r>
            <a:r>
              <a:rPr kumimoji="1" lang="ko-KR" altLang="en-US" sz="2000" kern="0" dirty="0" smtClean="0">
                <a:latin typeface="+mj-ea"/>
              </a:rPr>
              <a:t> 시스템에서 캐릭터가 이동하는 기능을 실험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err="1" smtClean="0">
                <a:latin typeface="+mj-ea"/>
              </a:rPr>
              <a:t>해보고자함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제대로 구현하려면 상당한 시간이 걸림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그래서 그냥 </a:t>
            </a:r>
            <a:r>
              <a:rPr kumimoji="1" lang="ko-KR" altLang="en-US" sz="2000" kern="0" dirty="0" err="1" smtClean="0">
                <a:latin typeface="+mj-ea"/>
              </a:rPr>
              <a:t>클릭하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면 캐릭터가 순간이동 하는 방식의 </a:t>
            </a:r>
            <a:r>
              <a:rPr kumimoji="1" lang="en-US" altLang="ko-KR" sz="2000" kern="0" dirty="0" smtClean="0">
                <a:latin typeface="+mj-ea"/>
              </a:rPr>
              <a:t>MVP</a:t>
            </a:r>
            <a:r>
              <a:rPr kumimoji="1" lang="ko-KR" altLang="en-US" sz="2000" kern="0" dirty="0" smtClean="0">
                <a:latin typeface="+mj-ea"/>
              </a:rPr>
              <a:t>로 실험 </a:t>
            </a:r>
            <a:r>
              <a:rPr kumimoji="1" lang="en-US" altLang="ko-KR" sz="2000" kern="0" dirty="0" smtClean="0">
                <a:latin typeface="+mj-ea"/>
              </a:rPr>
              <a:t>-&gt; </a:t>
            </a:r>
            <a:r>
              <a:rPr kumimoji="1" lang="ko-KR" altLang="en-US" sz="2000" kern="0" dirty="0" smtClean="0">
                <a:latin typeface="+mj-ea"/>
              </a:rPr>
              <a:t>반응이 매우 좋자 실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</a:pPr>
            <a:r>
              <a:rPr kumimoji="1" lang="ko-KR" altLang="en-US" sz="2000" kern="0" dirty="0" smtClean="0">
                <a:latin typeface="+mj-ea"/>
              </a:rPr>
              <a:t>제 개발에 착수함</a:t>
            </a:r>
            <a:r>
              <a:rPr kumimoji="1" lang="en-US" altLang="ko-KR" sz="2000" kern="0" dirty="0" smtClean="0">
                <a:latin typeface="+mj-ea"/>
              </a:rPr>
              <a:t>.</a:t>
            </a:r>
            <a:endParaRPr kumimoji="1" lang="en-US" altLang="ko-KR" sz="2000" kern="0" dirty="0" smtClean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</a:rPr>
              <a:t>린 </a:t>
            </a:r>
            <a:r>
              <a:rPr lang="ko-KR" altLang="en-US" dirty="0" err="1" smtClean="0">
                <a:latin typeface="+mj-ea"/>
              </a:rPr>
              <a:t>스타트업이란</a:t>
            </a:r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303798" y="2547933"/>
            <a:ext cx="88976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ko-KR" altLang="en-US" sz="2800" b="1" kern="0" dirty="0" smtClean="0">
                <a:latin typeface="+mj-ea"/>
              </a:rPr>
              <a:t>실제 적용 </a:t>
            </a:r>
            <a:r>
              <a:rPr kumimoji="1" lang="en-US" altLang="ko-KR" sz="2800" b="1" kern="0" dirty="0" smtClean="0">
                <a:latin typeface="+mj-ea"/>
              </a:rPr>
              <a:t>– </a:t>
            </a:r>
            <a:r>
              <a:rPr kumimoji="1" lang="ko-KR" altLang="en-US" sz="2800" b="1" kern="0" dirty="0" smtClean="0">
                <a:latin typeface="+mj-ea"/>
              </a:rPr>
              <a:t>선물 추천</a:t>
            </a:r>
            <a:endParaRPr kumimoji="1" lang="en-US" altLang="ko-KR" sz="2800" b="1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유저에게 </a:t>
            </a:r>
            <a:r>
              <a:rPr kumimoji="1" lang="en-US" altLang="ko-KR" sz="2000" kern="0" dirty="0" smtClean="0">
                <a:latin typeface="+mj-ea"/>
              </a:rPr>
              <a:t>UI</a:t>
            </a:r>
            <a:r>
              <a:rPr kumimoji="1" lang="ko-KR" altLang="en-US" sz="2000" kern="0" dirty="0" smtClean="0">
                <a:latin typeface="+mj-ea"/>
              </a:rPr>
              <a:t>만을 제공하고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smtClean="0">
                <a:latin typeface="+mj-ea"/>
              </a:rPr>
              <a:t>실제 선물 추천은 사람이 해주는 </a:t>
            </a:r>
            <a:r>
              <a:rPr kumimoji="1" lang="en-US" altLang="ko-KR" sz="2000" kern="0" dirty="0" smtClean="0">
                <a:latin typeface="+mj-ea"/>
              </a:rPr>
              <a:t>MVP</a:t>
            </a:r>
            <a:r>
              <a:rPr kumimoji="1" lang="ko-KR" altLang="en-US" sz="2000" kern="0" dirty="0" smtClean="0">
                <a:latin typeface="+mj-ea"/>
              </a:rPr>
              <a:t>를 만든다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또는 카카오톡 예약 서비스를 가장해</a:t>
            </a:r>
            <a:r>
              <a:rPr kumimoji="1" lang="en-US" altLang="ko-KR" sz="2000" kern="0" dirty="0" smtClean="0">
                <a:latin typeface="+mj-ea"/>
              </a:rPr>
              <a:t>, </a:t>
            </a:r>
            <a:r>
              <a:rPr kumimoji="1" lang="ko-KR" altLang="en-US" sz="2000" kern="0" dirty="0" smtClean="0">
                <a:latin typeface="+mj-ea"/>
              </a:rPr>
              <a:t>뒤에서 사람이 실제로 예약해주는 방식의 </a:t>
            </a:r>
            <a:r>
              <a:rPr kumimoji="1" lang="en-US" altLang="ko-KR" sz="2000" kern="0" dirty="0" smtClean="0">
                <a:latin typeface="+mj-ea"/>
              </a:rPr>
              <a:t>MVP</a:t>
            </a:r>
            <a:r>
              <a:rPr kumimoji="1" lang="ko-KR" altLang="en-US" sz="2000" kern="0" dirty="0" smtClean="0">
                <a:latin typeface="+mj-ea"/>
              </a:rPr>
              <a:t>를 서비스해본다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수</a:t>
            </a:r>
            <a:r>
              <a:rPr kumimoji="1" lang="ko-KR" altLang="en-US" sz="2000" kern="0" dirty="0" smtClean="0">
                <a:latin typeface="+mj-ea"/>
              </a:rPr>
              <a:t>용</a:t>
            </a:r>
            <a:r>
              <a:rPr kumimoji="1" lang="ko-KR" altLang="en-US" sz="2000" kern="0" dirty="0" smtClean="0">
                <a:latin typeface="+mj-ea"/>
              </a:rPr>
              <a:t> 가능한 유저에게 서비스한다 </a:t>
            </a:r>
            <a:r>
              <a:rPr kumimoji="1" lang="en-US" altLang="ko-KR" sz="2000" kern="0" dirty="0" smtClean="0">
                <a:latin typeface="+mj-ea"/>
              </a:rPr>
              <a:t>(100</a:t>
            </a:r>
            <a:r>
              <a:rPr kumimoji="1" lang="ko-KR" altLang="en-US" sz="2000" kern="0" dirty="0" smtClean="0">
                <a:latin typeface="+mj-ea"/>
              </a:rPr>
              <a:t>명</a:t>
            </a:r>
            <a:r>
              <a:rPr kumimoji="1" lang="en-US" altLang="ko-KR" sz="2000" kern="0" dirty="0" smtClean="0">
                <a:latin typeface="+mj-ea"/>
              </a:rPr>
              <a:t>-SNS</a:t>
            </a:r>
            <a:r>
              <a:rPr kumimoji="1" lang="ko-KR" altLang="en-US" sz="2000" kern="0" dirty="0" smtClean="0">
                <a:latin typeface="+mj-ea"/>
              </a:rPr>
              <a:t>로</a:t>
            </a:r>
            <a:r>
              <a:rPr kumimoji="1" lang="ko-KR" altLang="en-US" sz="2000" kern="0" dirty="0" smtClean="0">
                <a:latin typeface="+mj-ea"/>
              </a:rPr>
              <a:t> 모집</a:t>
            </a:r>
            <a:r>
              <a:rPr kumimoji="1" lang="en-US" altLang="ko-KR" sz="2000" kern="0" dirty="0" smtClean="0">
                <a:latin typeface="+mj-ea"/>
              </a:rPr>
              <a:t>)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유저의 </a:t>
            </a:r>
            <a:r>
              <a:rPr kumimoji="1" lang="ko-KR" altLang="en-US" sz="2000" kern="0" dirty="0" err="1" smtClean="0">
                <a:latin typeface="+mj-ea"/>
              </a:rPr>
              <a:t>리텐션</a:t>
            </a:r>
            <a:r>
              <a:rPr kumimoji="1" lang="en-US" altLang="ko-KR" sz="2000" kern="0" dirty="0" smtClean="0">
                <a:latin typeface="+mj-ea"/>
              </a:rPr>
              <a:t>(</a:t>
            </a:r>
            <a:r>
              <a:rPr kumimoji="1" lang="ko-KR" altLang="en-US" sz="2000" kern="0" dirty="0" err="1" smtClean="0">
                <a:latin typeface="+mj-ea"/>
              </a:rPr>
              <a:t>재접속률</a:t>
            </a:r>
            <a:r>
              <a:rPr kumimoji="1" lang="en-US" altLang="ko-KR" sz="2000" kern="0" dirty="0" smtClean="0">
                <a:latin typeface="+mj-ea"/>
              </a:rPr>
              <a:t>)</a:t>
            </a:r>
            <a:r>
              <a:rPr kumimoji="1" lang="ko-KR" altLang="en-US" sz="2000" kern="0" dirty="0" smtClean="0">
                <a:latin typeface="+mj-ea"/>
              </a:rPr>
              <a:t>을 체크하고 제품의 장단점을 묻는다</a:t>
            </a:r>
            <a:r>
              <a:rPr kumimoji="1" lang="en-US" altLang="ko-KR" sz="2000" kern="0" dirty="0" smtClean="0">
                <a:latin typeface="+mj-ea"/>
              </a:rPr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가설을 수정하고 보완해 다시 </a:t>
            </a:r>
            <a:r>
              <a:rPr kumimoji="1" lang="en-US" altLang="ko-KR" sz="2000" kern="0" dirty="0" smtClean="0">
                <a:latin typeface="+mj-ea"/>
              </a:rPr>
              <a:t>MVP</a:t>
            </a:r>
            <a:r>
              <a:rPr kumimoji="1" lang="ko-KR" altLang="en-US" sz="2000" kern="0" dirty="0" smtClean="0">
                <a:latin typeface="+mj-ea"/>
              </a:rPr>
              <a:t>를 만든다</a:t>
            </a:r>
            <a:r>
              <a:rPr kumimoji="1" lang="en-US" altLang="ko-KR" sz="2000" kern="0" dirty="0" smtClean="0">
                <a:latin typeface="+mj-ea"/>
              </a:rPr>
              <a:t>.</a:t>
            </a:r>
            <a:endParaRPr kumimoji="1" lang="en-US" altLang="ko-KR" sz="2000" kern="0" dirty="0" smtClean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</a:rPr>
              <a:t>린 </a:t>
            </a:r>
            <a:r>
              <a:rPr lang="ko-KR" altLang="en-US" dirty="0" err="1" smtClean="0">
                <a:latin typeface="+mj-ea"/>
              </a:rPr>
              <a:t>스타트업이란</a:t>
            </a:r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303798" y="2894182"/>
            <a:ext cx="8897674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ko-KR" altLang="en-US" sz="2800" b="1" kern="0" dirty="0" smtClean="0">
                <a:latin typeface="+mj-ea"/>
              </a:rPr>
              <a:t>결과 확인</a:t>
            </a:r>
            <a:endParaRPr kumimoji="1" lang="en-US" altLang="ko-KR" sz="2800" b="1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err="1" smtClean="0">
                <a:latin typeface="+mj-ea"/>
              </a:rPr>
              <a:t>리텐션이</a:t>
            </a:r>
            <a:r>
              <a:rPr kumimoji="1" lang="ko-KR" altLang="en-US" sz="2000" kern="0" dirty="0" smtClean="0">
                <a:latin typeface="+mj-ea"/>
              </a:rPr>
              <a:t> 높을 수록</a:t>
            </a:r>
            <a:endParaRPr kumimoji="1" lang="en-US" altLang="ko-KR" sz="2000" kern="0" dirty="0" smtClean="0">
              <a:latin typeface="+mj-ea"/>
            </a:endParaRP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smtClean="0">
                <a:latin typeface="+mj-ea"/>
              </a:rPr>
              <a:t>유저 확산 속도가 클 수록 </a:t>
            </a:r>
            <a:r>
              <a:rPr kumimoji="1" lang="en-US" altLang="ko-KR" sz="2000" kern="0" dirty="0" smtClean="0">
                <a:latin typeface="+mj-ea"/>
              </a:rPr>
              <a:t>(100</a:t>
            </a:r>
            <a:r>
              <a:rPr kumimoji="1" lang="ko-KR" altLang="en-US" sz="2000" kern="0" dirty="0" smtClean="0">
                <a:latin typeface="+mj-ea"/>
              </a:rPr>
              <a:t>명에게 서비스했는데 다음날 </a:t>
            </a:r>
            <a:r>
              <a:rPr kumimoji="1" lang="en-US" altLang="ko-KR" sz="2000" kern="0" dirty="0" smtClean="0">
                <a:latin typeface="+mj-ea"/>
              </a:rPr>
              <a:t>2</a:t>
            </a:r>
            <a:r>
              <a:rPr kumimoji="1" lang="ko-KR" altLang="en-US" sz="2000" kern="0" dirty="0" smtClean="0">
                <a:latin typeface="+mj-ea"/>
              </a:rPr>
              <a:t>배</a:t>
            </a:r>
            <a:r>
              <a:rPr kumimoji="1" lang="en-US" altLang="ko-KR" sz="2000" kern="0" dirty="0" smtClean="0">
                <a:latin typeface="+mj-ea"/>
              </a:rPr>
              <a:t>)</a:t>
            </a:r>
          </a:p>
          <a:p>
            <a:pPr marL="971550" lvl="1" indent="-514350" fontAlgn="base">
              <a:spcBef>
                <a:spcPct val="0"/>
              </a:spcBef>
              <a:spcAft>
                <a:spcPts val="600"/>
              </a:spcAft>
              <a:buAutoNum type="arabicParenR"/>
            </a:pPr>
            <a:r>
              <a:rPr kumimoji="1" lang="ko-KR" altLang="en-US" sz="2000" kern="0" dirty="0" err="1" smtClean="0">
                <a:latin typeface="+mj-ea"/>
              </a:rPr>
              <a:t>바이럴</a:t>
            </a:r>
            <a:r>
              <a:rPr kumimoji="1" lang="ko-KR" altLang="en-US" sz="2000" kern="0" dirty="0" smtClean="0">
                <a:latin typeface="+mj-ea"/>
              </a:rPr>
              <a:t> 루프 계수 측정</a:t>
            </a:r>
            <a:r>
              <a:rPr kumimoji="1" lang="en-US" altLang="ko-KR" sz="2000" kern="0" dirty="0" smtClean="0">
                <a:latin typeface="+mj-ea"/>
              </a:rPr>
              <a:t>(</a:t>
            </a:r>
            <a:r>
              <a:rPr kumimoji="1" lang="ko-KR" altLang="en-US" sz="2000" kern="0" dirty="0" err="1" smtClean="0">
                <a:latin typeface="+mj-ea"/>
              </a:rPr>
              <a:t>리텐션과</a:t>
            </a:r>
            <a:r>
              <a:rPr kumimoji="1" lang="ko-KR" altLang="en-US" sz="2000" kern="0" dirty="0" smtClean="0">
                <a:latin typeface="+mj-ea"/>
              </a:rPr>
              <a:t> 확산속도의 곱 </a:t>
            </a:r>
            <a:r>
              <a:rPr kumimoji="1" lang="en-US" altLang="ko-KR" sz="2000" kern="0" dirty="0" smtClean="0">
                <a:latin typeface="+mj-ea"/>
              </a:rPr>
              <a:t>= 1.1</a:t>
            </a:r>
            <a:r>
              <a:rPr kumimoji="1" lang="ko-KR" altLang="en-US" sz="2000" kern="0" dirty="0" smtClean="0">
                <a:latin typeface="+mj-ea"/>
              </a:rPr>
              <a:t>이 넘을 경우 초대박 서비스임</a:t>
            </a:r>
            <a:r>
              <a:rPr kumimoji="1" lang="en-US" altLang="ko-KR" sz="2000" kern="0" dirty="0" smtClean="0">
                <a:latin typeface="+mj-ea"/>
              </a:rPr>
              <a:t>. </a:t>
            </a:r>
            <a:r>
              <a:rPr kumimoji="1" lang="ko-KR" altLang="en-US" sz="2000" kern="0" dirty="0" smtClean="0">
                <a:latin typeface="+mj-ea"/>
              </a:rPr>
              <a:t>보통 </a:t>
            </a:r>
            <a:r>
              <a:rPr kumimoji="1" lang="en-US" altLang="ko-KR" sz="2000" kern="0" dirty="0" smtClean="0">
                <a:latin typeface="+mj-ea"/>
              </a:rPr>
              <a:t>1</a:t>
            </a:r>
            <a:r>
              <a:rPr kumimoji="1" lang="ko-KR" altLang="en-US" sz="2000" kern="0" dirty="0" smtClean="0">
                <a:latin typeface="+mj-ea"/>
              </a:rPr>
              <a:t>을 넘지 못해서 추가 마케팅을 하는 것임</a:t>
            </a:r>
            <a:r>
              <a:rPr kumimoji="1" lang="en-US" altLang="ko-KR" sz="2000" kern="0" dirty="0" smtClean="0">
                <a:latin typeface="+mj-ea"/>
              </a:rPr>
              <a:t>.)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650258" y="2986357"/>
            <a:ext cx="8760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6000" b="1" kern="0" dirty="0" smtClean="0">
                <a:latin typeface="+mj-ea"/>
                <a:ea typeface="+mj-ea"/>
              </a:rPr>
              <a:t>Thank You.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맑은 고딕/Georgia">
      <a:majorFont>
        <a:latin typeface="Georgia"/>
        <a:ea typeface="맑은 고딕"/>
        <a:cs typeface=""/>
      </a:majorFont>
      <a:minorFont>
        <a:latin typeface="Georgi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bg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5835</TotalTime>
  <Words>482</Words>
  <Application>Microsoft Office PowerPoint</Application>
  <PresentationFormat>A4 용지(210x297mm)</PresentationFormat>
  <Paragraphs>69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린 스타트업이란</vt:lpstr>
      <vt:lpstr>린 스타트업이란</vt:lpstr>
      <vt:lpstr>린 스타트업이란</vt:lpstr>
      <vt:lpstr>린 스타트업이란</vt:lpstr>
      <vt:lpstr>린 스타트업이란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삐약워즈</dc:title>
  <dc:creator>q.kim</dc:creator>
  <cp:lastModifiedBy>KwakDongHyun</cp:lastModifiedBy>
  <cp:revision>623</cp:revision>
  <cp:lastPrinted>2013-04-17T09:51:06Z</cp:lastPrinted>
  <dcterms:created xsi:type="dcterms:W3CDTF">2013-04-03T06:21:27Z</dcterms:created>
  <dcterms:modified xsi:type="dcterms:W3CDTF">2014-05-24T18:39:02Z</dcterms:modified>
</cp:coreProperties>
</file>