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00" r:id="rId2"/>
    <p:sldId id="361" r:id="rId3"/>
    <p:sldId id="343" r:id="rId4"/>
    <p:sldId id="346" r:id="rId5"/>
    <p:sldId id="360" r:id="rId6"/>
    <p:sldId id="358" r:id="rId7"/>
    <p:sldId id="359" r:id="rId8"/>
    <p:sldId id="341" r:id="rId9"/>
  </p:sldIdLst>
  <p:sldSz cx="9906000" cy="6858000" type="A4"/>
  <p:notesSz cx="6811963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F25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86232" autoAdjust="0"/>
  </p:normalViewPr>
  <p:slideViewPr>
    <p:cSldViewPr snapToObjects="1">
      <p:cViewPr>
        <p:scale>
          <a:sx n="60" d="100"/>
          <a:sy n="60" d="100"/>
        </p:scale>
        <p:origin x="-1512" y="-1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51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0" d="100"/>
          <a:sy n="50" d="100"/>
        </p:scale>
        <p:origin x="-3024" y="-108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39F3A-8220-4D78-8492-C05D9A5BC7A7}" type="datetimeFigureOut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63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21255-50BB-4BBD-8390-630B714C4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2110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제목에 모든 결론이 담겨있는 </a:t>
            </a:r>
            <a:r>
              <a:rPr kumimoji="1" lang="ko-KR" alt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짧막한</a:t>
            </a: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실험 논문</a:t>
            </a: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kumimoji="1" lang="ko-KR" alt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그동안</a:t>
            </a: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대부분의 연구가 </a:t>
            </a: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valence-arousal </a:t>
            </a: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기반의 </a:t>
            </a: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차원 감정 </a:t>
            </a:r>
            <a:r>
              <a:rPr kumimoji="1" lang="ko-KR" alt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매핑을</a:t>
            </a: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사용했는데</a:t>
            </a:r>
            <a:endParaRPr kumimoji="1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직접 실험해본 결과</a:t>
            </a: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</a:t>
            </a: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차원으로는 절대 모든 감정을 </a:t>
            </a:r>
            <a:r>
              <a:rPr kumimoji="1" lang="ko-KR" alt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매핑할</a:t>
            </a: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수가 없더라</a:t>
            </a: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따라서 최소 </a:t>
            </a: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차원의 감정 차원이 </a:t>
            </a:r>
            <a:r>
              <a:rPr kumimoji="1" lang="ko-KR" alt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필요하는게</a:t>
            </a:r>
            <a:r>
              <a:rPr kumimoji="1" lang="ko-KR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결론</a:t>
            </a:r>
            <a:endParaRPr kumimoji="1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endParaRPr kumimoji="1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dirty="0" smtClean="0"/>
              <a:t>색깔을 표현하는 차원이 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brightness, hue, saturation. 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밝기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색조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채도 가있듯이 감정도 여러 차원으로 표현한다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endParaRPr kumimoji="1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해서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감정을 나타내는 최소 </a:t>
            </a:r>
            <a:r>
              <a:rPr lang="en-US" altLang="ko-KR" baseline="0" dirty="0" smtClean="0"/>
              <a:t>dimension </a:t>
            </a:r>
            <a:r>
              <a:rPr lang="ko-KR" altLang="en-US" baseline="0" dirty="0" smtClean="0"/>
              <a:t>을 찾았다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Grid instrument</a:t>
            </a:r>
            <a:r>
              <a:rPr lang="ko-KR" altLang="en-US" dirty="0" smtClean="0"/>
              <a:t>는 원래 영어로된 </a:t>
            </a:r>
            <a:r>
              <a:rPr lang="ko-KR" altLang="en-US" dirty="0" err="1" smtClean="0"/>
              <a:t>웹기반</a:t>
            </a:r>
            <a:r>
              <a:rPr lang="ko-KR" altLang="en-US" dirty="0" smtClean="0"/>
              <a:t> 조사서비스인데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다른언어로도</a:t>
            </a:r>
            <a:r>
              <a:rPr lang="ko-KR" altLang="en-US" dirty="0" smtClean="0"/>
              <a:t> 번역하였음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실험참가자의 평균 연령은 </a:t>
            </a:r>
            <a:r>
              <a:rPr lang="en-US" altLang="ko-KR" dirty="0" smtClean="0"/>
              <a:t>22</a:t>
            </a:r>
            <a:r>
              <a:rPr lang="ko-KR" altLang="en-US" dirty="0" smtClean="0"/>
              <a:t>세</a:t>
            </a:r>
            <a:r>
              <a:rPr lang="en-US" altLang="ko-KR" dirty="0" smtClean="0"/>
              <a:t>. 3</a:t>
            </a:r>
            <a:r>
              <a:rPr lang="ko-KR" altLang="en-US" dirty="0" smtClean="0"/>
              <a:t>가지의 문화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언어에대해서</a:t>
            </a:r>
            <a:r>
              <a:rPr lang="ko-KR" altLang="en-US" dirty="0" smtClean="0"/>
              <a:t> 감정을 측정하여 일반성을 높였다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이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가지 </a:t>
            </a:r>
            <a:r>
              <a:rPr lang="ko-KR" altLang="en-US" dirty="0" err="1" smtClean="0"/>
              <a:t>감정에대한</a:t>
            </a:r>
            <a:r>
              <a:rPr lang="ko-KR" altLang="en-US" dirty="0" smtClean="0"/>
              <a:t> 요소를 전부 고려한 연구는 최초이다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그전에는 보통 </a:t>
            </a:r>
            <a:r>
              <a:rPr lang="en-US" altLang="ko-KR" dirty="0" smtClean="0"/>
              <a:t>1~2</a:t>
            </a:r>
            <a:r>
              <a:rPr lang="ko-KR" altLang="en-US" dirty="0" smtClean="0"/>
              <a:t>개정도의 감정요소만 다루었다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그 결과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가지 감정요소들을 다룬 논문들에서 추출한 </a:t>
            </a:r>
            <a:r>
              <a:rPr lang="en-US" altLang="ko-KR" dirty="0" smtClean="0"/>
              <a:t>144</a:t>
            </a:r>
            <a:r>
              <a:rPr lang="ko-KR" altLang="en-US" dirty="0" smtClean="0"/>
              <a:t>개의 </a:t>
            </a:r>
            <a:r>
              <a:rPr lang="ko-KR" altLang="en-US" dirty="0" smtClean="0"/>
              <a:t>감정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Feature</a:t>
            </a:r>
            <a:r>
              <a:rPr lang="ko-KR" altLang="en-US" baseline="0" dirty="0" smtClean="0"/>
              <a:t>를 만들었다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얼굴을 찌푸림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부당한 대우를 </a:t>
            </a:r>
            <a:r>
              <a:rPr lang="ko-KR" altLang="en-US" b="1" dirty="0" err="1" smtClean="0"/>
              <a:t>당했을때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배고플때</a:t>
            </a:r>
            <a:r>
              <a:rPr lang="en-US" altLang="ko-KR" b="1" dirty="0" smtClean="0"/>
              <a:t>)</a:t>
            </a:r>
          </a:p>
          <a:p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Thirty-one features refer to appraisals, 18 to bodily</a:t>
            </a:r>
          </a:p>
          <a:p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experiences, 9 to facial expression, 12 to vocal expression, 5 to</a:t>
            </a:r>
          </a:p>
          <a:p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gestural expression, 40 to action tendencies, 22 to subjective</a:t>
            </a:r>
          </a:p>
          <a:p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feelings, and 4 to regulation.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144</a:t>
            </a:r>
            <a:r>
              <a:rPr lang="ko-KR" altLang="en-US" dirty="0" smtClean="0"/>
              <a:t>개의 감정특징</a:t>
            </a:r>
            <a:r>
              <a:rPr lang="en-US" altLang="ko-KR" dirty="0" smtClean="0"/>
              <a:t>-</a:t>
            </a:r>
            <a:r>
              <a:rPr lang="ko-KR" altLang="en-US" dirty="0" smtClean="0"/>
              <a:t>찌푸림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부당한 </a:t>
            </a:r>
            <a:r>
              <a:rPr lang="ko-KR" altLang="en-US" dirty="0" smtClean="0"/>
              <a:t>대우를 당함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기분이 나쁨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24</a:t>
            </a:r>
            <a:r>
              <a:rPr lang="ko-KR" altLang="en-US" dirty="0" smtClean="0"/>
              <a:t>개의 감정 연구에서 사용되는 가장 공통된 감정을 추출함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</a:t>
            </a:r>
            <a:endParaRPr lang="en-US" altLang="ko-KR" dirty="0" smtClean="0"/>
          </a:p>
          <a:p>
            <a:r>
              <a:rPr lang="en-US" altLang="ko-KR" dirty="0" smtClean="0"/>
              <a:t>144</a:t>
            </a:r>
            <a:r>
              <a:rPr lang="ko-KR" altLang="en-US" dirty="0" smtClean="0"/>
              <a:t>개의 감정 피처들을 </a:t>
            </a:r>
            <a:r>
              <a:rPr lang="en-US" altLang="ko-KR" dirty="0" smtClean="0"/>
              <a:t>24</a:t>
            </a:r>
            <a:r>
              <a:rPr lang="ko-KR" altLang="en-US" dirty="0" smtClean="0"/>
              <a:t>개 중 랜덤으로 추출된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개의 감정으로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이게 피처를 얼마나잘 나타내는지 </a:t>
            </a:r>
            <a:r>
              <a:rPr lang="en-US" altLang="ko-KR" dirty="0" smtClean="0"/>
              <a:t>1~9</a:t>
            </a:r>
            <a:r>
              <a:rPr lang="ko-KR" altLang="en-US" dirty="0" smtClean="0"/>
              <a:t>점까지의 적절한 점수를 매기도록 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이걸 </a:t>
            </a:r>
            <a:r>
              <a:rPr lang="en-US" altLang="ko-KR" dirty="0" smtClean="0"/>
              <a:t>144</a:t>
            </a:r>
            <a:r>
              <a:rPr lang="ko-KR" altLang="en-US" dirty="0" smtClean="0"/>
              <a:t>개의 감정 </a:t>
            </a:r>
            <a:r>
              <a:rPr lang="ko-KR" altLang="en-US" dirty="0" err="1" smtClean="0"/>
              <a:t>피처에대해</a:t>
            </a:r>
            <a:r>
              <a:rPr lang="ko-KR" altLang="en-US" dirty="0" smtClean="0"/>
              <a:t> 계속 반복함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altLang="ko-KR" sz="1600" b="1" dirty="0" smtClean="0">
                <a:latin typeface="+mn-ea"/>
              </a:rPr>
              <a:t>Semantic-profile approach</a:t>
            </a:r>
          </a:p>
          <a:p>
            <a:pPr marL="514350" indent="-514350"/>
            <a:r>
              <a:rPr lang="en-US" altLang="ko-KR" sz="1200" dirty="0" smtClean="0">
                <a:latin typeface="+mn-ea"/>
              </a:rPr>
              <a:t>	144</a:t>
            </a:r>
            <a:r>
              <a:rPr lang="ko-KR" altLang="en-US" sz="1200" dirty="0" smtClean="0">
                <a:latin typeface="+mn-ea"/>
              </a:rPr>
              <a:t>개의 감정 </a:t>
            </a:r>
            <a:r>
              <a:rPr lang="en-US" altLang="ko-KR" sz="1200" dirty="0" smtClean="0">
                <a:latin typeface="+mn-ea"/>
              </a:rPr>
              <a:t>feature</a:t>
            </a:r>
            <a:r>
              <a:rPr lang="ko-KR" altLang="en-US" sz="1200" dirty="0" smtClean="0">
                <a:latin typeface="+mn-ea"/>
              </a:rPr>
              <a:t>에 대한 최소한의 </a:t>
            </a:r>
            <a:r>
              <a:rPr lang="en-US" altLang="ko-KR" sz="1200" dirty="0" smtClean="0">
                <a:latin typeface="+mn-ea"/>
              </a:rPr>
              <a:t>Dimension </a:t>
            </a:r>
            <a:r>
              <a:rPr lang="ko-KR" altLang="en-US" sz="1200" dirty="0" smtClean="0">
                <a:latin typeface="+mn-ea"/>
              </a:rPr>
              <a:t>을 구하기위한 방법</a:t>
            </a:r>
            <a:endParaRPr lang="en-US" altLang="ko-KR" sz="1200" dirty="0" smtClean="0">
              <a:latin typeface="+mn-ea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200" b="1" dirty="0" smtClean="0"/>
              <a:t>Valence</a:t>
            </a:r>
            <a:r>
              <a:rPr lang="en-US" altLang="ko-KR" sz="1200" dirty="0" smtClean="0"/>
              <a:t>(evaluation-pleasantness), </a:t>
            </a:r>
            <a:r>
              <a:rPr lang="en-US" altLang="ko-KR" sz="1200" b="1" dirty="0" smtClean="0"/>
              <a:t>potency</a:t>
            </a:r>
            <a:r>
              <a:rPr lang="en-US" altLang="ko-KR" sz="1200" dirty="0" smtClean="0"/>
              <a:t>-control,  activation-</a:t>
            </a:r>
            <a:r>
              <a:rPr lang="en-US" altLang="ko-KR" sz="1200" b="1" dirty="0" smtClean="0"/>
              <a:t>arousal</a:t>
            </a:r>
            <a:r>
              <a:rPr lang="en-US" altLang="ko-KR" sz="1200" dirty="0" smtClean="0"/>
              <a:t>, </a:t>
            </a:r>
            <a:r>
              <a:rPr lang="en-US" altLang="ko-KR" sz="1200" b="1" dirty="0" smtClean="0"/>
              <a:t>unpredictability</a:t>
            </a:r>
            <a:endParaRPr kumimoji="1" lang="en-US" altLang="ko-KR" sz="1200" b="1" kern="0" dirty="0" smtClean="0">
              <a:latin typeface="+mn-ea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21255-50BB-4BBD-8390-630B714C4891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AE50-5149-42D0-AACA-1DA65601E5A4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086634" y="332656"/>
            <a:ext cx="1312860" cy="184666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Strictly Confidential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12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85-C853-4D7F-99FE-3BDA10164BB0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4105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6C2C-4B37-45EE-9EC3-754A4E0AE3C0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0974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17E4-5D30-4DA9-8E13-0002A7649E8E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5294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95300" y="314394"/>
            <a:ext cx="8915400" cy="562074"/>
          </a:xfrm>
        </p:spPr>
        <p:txBody>
          <a:bodyPr lIns="0" tIns="0" rIns="0" bIns="0" anchor="b">
            <a:normAutofit/>
          </a:bodyPr>
          <a:lstStyle>
            <a:lvl1pPr algn="l">
              <a:defRPr sz="2400" b="1"/>
            </a:lvl1pPr>
          </a:lstStyle>
          <a:p>
            <a:r>
              <a:rPr lang="ko-KR" altLang="en-US" dirty="0" err="1" smtClean="0"/>
              <a:t>대제목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C5E-1CEB-4310-91FF-A5B2CA8231B1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506506" y="908720"/>
            <a:ext cx="88929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텍스트 개체 틀 9"/>
          <p:cNvSpPr>
            <a:spLocks noGrp="1"/>
          </p:cNvSpPr>
          <p:nvPr>
            <p:ph type="body" sz="quarter" idx="13" hasCustomPrompt="1"/>
          </p:nvPr>
        </p:nvSpPr>
        <p:spPr>
          <a:xfrm>
            <a:off x="507339" y="980728"/>
            <a:ext cx="8892155" cy="36004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ko-KR" altLang="en-US" dirty="0" smtClean="0"/>
              <a:t>소제목</a:t>
            </a:r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4"/>
          </p:nvPr>
        </p:nvSpPr>
        <p:spPr>
          <a:xfrm>
            <a:off x="507340" y="1484730"/>
            <a:ext cx="4367650" cy="4751387"/>
          </a:xfrm>
        </p:spPr>
        <p:txBody>
          <a:bodyPr>
            <a:normAutofit/>
          </a:bodyPr>
          <a:lstStyle>
            <a:lvl1pPr marL="185738" indent="-185738">
              <a:defRPr sz="1400"/>
            </a:lvl1pPr>
            <a:lvl2pPr marL="544513" indent="-285750">
              <a:defRPr sz="1400"/>
            </a:lvl2pPr>
            <a:lvl3pPr marL="811213" indent="-228600">
              <a:defRPr sz="1200"/>
            </a:lvl3pPr>
            <a:lvl4pPr marL="1069975" indent="-228600">
              <a:defRPr sz="1200"/>
            </a:lvl4pPr>
            <a:lvl5pPr marL="1341438" indent="-228600"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4" name="텍스트 개체 틀 11"/>
          <p:cNvSpPr>
            <a:spLocks noGrp="1"/>
          </p:cNvSpPr>
          <p:nvPr>
            <p:ph type="body" sz="quarter" idx="15"/>
          </p:nvPr>
        </p:nvSpPr>
        <p:spPr>
          <a:xfrm>
            <a:off x="5043051" y="1484730"/>
            <a:ext cx="4367650" cy="4751387"/>
          </a:xfrm>
        </p:spPr>
        <p:txBody>
          <a:bodyPr>
            <a:normAutofit/>
          </a:bodyPr>
          <a:lstStyle>
            <a:lvl1pPr marL="185738" indent="-185738">
              <a:defRPr sz="1400"/>
            </a:lvl1pPr>
            <a:lvl2pPr marL="544513" indent="-285750">
              <a:defRPr sz="1400"/>
            </a:lvl2pPr>
            <a:lvl3pPr marL="811213" indent="-228600">
              <a:defRPr sz="1200"/>
            </a:lvl3pPr>
            <a:lvl4pPr marL="1069975" indent="-228600">
              <a:defRPr sz="1200"/>
            </a:lvl4pPr>
            <a:lvl5pPr marL="1341438" indent="-228600"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540226" y="636373"/>
            <a:ext cx="1832105" cy="246221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r"/>
            <a:r>
              <a:rPr lang="en-US" altLang="ko-KR" sz="1600" dirty="0" smtClean="0">
                <a:latin typeface="+mj-ea"/>
                <a:ea typeface="+mj-ea"/>
                <a:cs typeface="Arial" pitchFamily="34" charset="0"/>
              </a:rPr>
              <a:t>Bio intelligence</a:t>
            </a:r>
            <a:r>
              <a:rPr lang="en-US" altLang="ko-KR" sz="1600" baseline="0" dirty="0" smtClean="0">
                <a:latin typeface="+mj-ea"/>
                <a:ea typeface="+mj-ea"/>
                <a:cs typeface="Arial" pitchFamily="34" charset="0"/>
              </a:rPr>
              <a:t> Lab</a:t>
            </a:r>
            <a:endParaRPr lang="en-US" altLang="ko-KR" sz="1600" dirty="0" smtClean="0">
              <a:latin typeface="+mj-ea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704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A4C-EDAE-4E81-8A17-954563300714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58443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EE2A-7819-4137-A9E2-9539CEAC178F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9781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DFFF-15A0-4303-B991-766212C8EAC7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5588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FA30-9732-4096-8B2A-05652A14E61E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047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312B-CC4F-4BD0-8535-F68B33EF0D3B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4385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2549-F885-4FFC-8751-28E4B8D55F4B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232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921B-EE54-4CC8-81EB-2ADB88801111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556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26EF-8380-4705-8502-DF7685CA0AC1}" type="datetime1">
              <a:rPr lang="ko-KR" altLang="en-US" smtClean="0"/>
              <a:pPr/>
              <a:t>2014-04-10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2536-3F08-4AA1-B0E7-F366A1234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0439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 bwMode="auto">
          <a:xfrm>
            <a:off x="-357854" y="2103356"/>
            <a:ext cx="10567438" cy="172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3600" b="1" kern="0" dirty="0" smtClean="0">
                <a:latin typeface="+mj-ea"/>
                <a:ea typeface="+mj-ea"/>
                <a:cs typeface="Segoe UI" pitchFamily="34" charset="0"/>
              </a:rPr>
              <a:t>The World of Emotions Is Not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3600" b="1" kern="0" dirty="0" smtClean="0">
                <a:latin typeface="+mj-ea"/>
                <a:ea typeface="+mj-ea"/>
                <a:cs typeface="Segoe UI" pitchFamily="34" charset="0"/>
              </a:rPr>
              <a:t>Two-Dimensional</a:t>
            </a:r>
            <a:endParaRPr kumimoji="1" lang="ko-KR" altLang="en-US" sz="32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Segoe UI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 bwMode="auto">
          <a:xfrm>
            <a:off x="848544" y="5596143"/>
            <a:ext cx="87604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 smtClean="0">
                <a:latin typeface="+mn-ea"/>
              </a:rPr>
              <a:t>- Johnny R.J. Fontaine,1 Klaus R. Scherer,2 Etienne B. Roesch,2 and Phoebe C. Ellsworth3</a:t>
            </a:r>
          </a:p>
        </p:txBody>
      </p:sp>
    </p:spTree>
    <p:extLst>
      <p:ext uri="{BB962C8B-B14F-4D97-AF65-F5344CB8AC3E}">
        <p14:creationId xmlns:p14="http://schemas.microsoft.com/office/powerpoint/2010/main" xmlns="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 bwMode="auto">
          <a:xfrm>
            <a:off x="632520" y="2996810"/>
            <a:ext cx="876044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de-DE" altLang="ko-KR" sz="3600" b="1" dirty="0" smtClean="0">
                <a:latin typeface="+mn-ea"/>
              </a:rPr>
              <a:t>Experiment</a:t>
            </a:r>
          </a:p>
          <a:p>
            <a:pPr marL="514350" indent="-514350"/>
            <a:r>
              <a:rPr lang="de-DE" altLang="ko-KR" sz="2800" dirty="0" smtClean="0">
                <a:latin typeface="+mn-ea"/>
              </a:rPr>
              <a:t>	Emotion Features(144</a:t>
            </a:r>
            <a:r>
              <a:rPr lang="ko-KR" altLang="en-US" sz="2800" dirty="0" smtClean="0">
                <a:latin typeface="+mn-ea"/>
              </a:rPr>
              <a:t>개</a:t>
            </a:r>
            <a:r>
              <a:rPr lang="de-DE" altLang="ko-KR" sz="2800" dirty="0" smtClean="0">
                <a:latin typeface="+mn-ea"/>
              </a:rPr>
              <a:t>) </a:t>
            </a:r>
            <a:r>
              <a:rPr lang="ko-KR" altLang="en-US" sz="2800" dirty="0" smtClean="0">
                <a:latin typeface="+mn-ea"/>
              </a:rPr>
              <a:t>를 나타내는 </a:t>
            </a:r>
            <a:r>
              <a:rPr lang="en-US" altLang="ko-KR" sz="2800" dirty="0" smtClean="0">
                <a:latin typeface="+mn-ea"/>
              </a:rPr>
              <a:t>Emotions(24</a:t>
            </a:r>
            <a:r>
              <a:rPr lang="ko-KR" altLang="en-US" sz="2800" dirty="0" smtClean="0">
                <a:latin typeface="+mn-ea"/>
              </a:rPr>
              <a:t>개</a:t>
            </a:r>
            <a:r>
              <a:rPr lang="en-US" altLang="ko-KR" sz="2800" dirty="0" smtClean="0">
                <a:latin typeface="+mn-ea"/>
              </a:rPr>
              <a:t>) </a:t>
            </a:r>
            <a:r>
              <a:rPr lang="ko-KR" altLang="en-US" sz="2800" dirty="0" smtClean="0">
                <a:latin typeface="+mn-ea"/>
              </a:rPr>
              <a:t>들 간의 상호 연관성을 연구</a:t>
            </a:r>
            <a:endParaRPr lang="de-DE" altLang="ko-KR" sz="2800" dirty="0" smtClean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 bwMode="auto">
          <a:xfrm>
            <a:off x="632520" y="2319696"/>
            <a:ext cx="876044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1" lang="en-US" altLang="ko-KR" sz="3600" kern="0" dirty="0" smtClean="0">
                <a:latin typeface="+mn-ea"/>
                <a:cs typeface="+mj-cs"/>
              </a:rPr>
              <a:t> </a:t>
            </a:r>
            <a:r>
              <a:rPr kumimoji="1" lang="en-US" altLang="ko-KR" sz="3600" b="1" kern="0" dirty="0" smtClean="0">
                <a:latin typeface="+mn-ea"/>
                <a:cs typeface="+mj-cs"/>
              </a:rPr>
              <a:t>Research </a:t>
            </a:r>
            <a:r>
              <a:rPr kumimoji="1" lang="en-US" altLang="ko-KR" sz="3600" b="1" kern="0" dirty="0" smtClean="0">
                <a:latin typeface="+mn-ea"/>
                <a:cs typeface="+mj-cs"/>
              </a:rPr>
              <a:t>Tool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800" kern="0" dirty="0" smtClean="0">
                <a:latin typeface="+mn-ea"/>
                <a:cs typeface="+mj-cs"/>
              </a:rPr>
              <a:t>	</a:t>
            </a:r>
            <a:r>
              <a:rPr kumimoji="1" lang="en-US" altLang="ko-KR" sz="3600" kern="0" dirty="0" smtClean="0">
                <a:latin typeface="+mn-ea"/>
                <a:cs typeface="+mj-cs"/>
              </a:rPr>
              <a:t>GRID Instrument</a:t>
            </a:r>
            <a:endParaRPr kumimoji="1" lang="en-US" altLang="ko-KR" sz="2800" kern="0" dirty="0" smtClean="0">
              <a:latin typeface="+mn-ea"/>
              <a:cs typeface="+mj-cs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endParaRPr kumimoji="1" lang="en-US" altLang="ko-KR" sz="2800" b="1" kern="0" dirty="0" smtClean="0">
              <a:latin typeface="+mn-ea"/>
              <a:cs typeface="+mj-cs"/>
            </a:endParaRPr>
          </a:p>
          <a:p>
            <a:pPr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1" lang="en-US" altLang="ko-KR" sz="3200" b="1" kern="0" dirty="0" smtClean="0">
                <a:latin typeface="+mn-ea"/>
                <a:cs typeface="+mj-cs"/>
              </a:rPr>
              <a:t> </a:t>
            </a:r>
            <a:r>
              <a:rPr kumimoji="1" lang="en-US" altLang="ko-KR" sz="3200" b="1" kern="0" dirty="0" smtClean="0">
                <a:latin typeface="+mn-ea"/>
                <a:cs typeface="+mj-cs"/>
              </a:rPr>
              <a:t>Cross Cultural Experiment</a:t>
            </a:r>
          </a:p>
          <a:p>
            <a:pPr lvl="1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800" b="1" kern="0" dirty="0" smtClean="0">
                <a:latin typeface="+mn-ea"/>
                <a:cs typeface="+mj-cs"/>
              </a:rPr>
              <a:t>	</a:t>
            </a:r>
            <a:r>
              <a:rPr kumimoji="1" lang="ko-KR" altLang="en-US" sz="2400" kern="0" dirty="0" smtClean="0">
                <a:latin typeface="+mn-ea"/>
                <a:cs typeface="+mj-cs"/>
              </a:rPr>
              <a:t>네덜란드어 </a:t>
            </a:r>
            <a:r>
              <a:rPr kumimoji="1" lang="en-US" altLang="ko-KR" sz="2400" kern="0" dirty="0" smtClean="0">
                <a:latin typeface="+mn-ea"/>
                <a:cs typeface="+mj-cs"/>
              </a:rPr>
              <a:t>198</a:t>
            </a:r>
            <a:r>
              <a:rPr kumimoji="1" lang="ko-KR" altLang="en-US" sz="2400" kern="0" dirty="0" smtClean="0">
                <a:latin typeface="+mn-ea"/>
                <a:cs typeface="+mj-cs"/>
              </a:rPr>
              <a:t>명 </a:t>
            </a:r>
            <a:r>
              <a:rPr kumimoji="1" lang="en-US" altLang="ko-KR" sz="2400" kern="0" dirty="0" smtClean="0">
                <a:latin typeface="+mn-ea"/>
                <a:cs typeface="+mj-cs"/>
              </a:rPr>
              <a:t>/ </a:t>
            </a:r>
            <a:r>
              <a:rPr kumimoji="1" lang="ko-KR" altLang="en-US" sz="2400" kern="0" dirty="0" smtClean="0">
                <a:latin typeface="+mn-ea"/>
                <a:cs typeface="+mj-cs"/>
              </a:rPr>
              <a:t>영어 </a:t>
            </a:r>
            <a:r>
              <a:rPr kumimoji="1" lang="en-US" altLang="ko-KR" sz="2400" kern="0" dirty="0" smtClean="0">
                <a:latin typeface="+mn-ea"/>
                <a:cs typeface="+mj-cs"/>
              </a:rPr>
              <a:t>188</a:t>
            </a:r>
            <a:r>
              <a:rPr kumimoji="1" lang="ko-KR" altLang="en-US" sz="2400" kern="0" dirty="0" smtClean="0">
                <a:latin typeface="+mn-ea"/>
                <a:cs typeface="+mj-cs"/>
              </a:rPr>
              <a:t>명 </a:t>
            </a:r>
            <a:r>
              <a:rPr kumimoji="1" lang="en-US" altLang="ko-KR" sz="2400" kern="0" dirty="0" smtClean="0">
                <a:latin typeface="+mn-ea"/>
                <a:cs typeface="+mj-cs"/>
              </a:rPr>
              <a:t>/ </a:t>
            </a:r>
            <a:r>
              <a:rPr kumimoji="1" lang="ko-KR" altLang="en-US" sz="2400" kern="0" dirty="0" smtClean="0">
                <a:latin typeface="+mn-ea"/>
                <a:cs typeface="+mj-cs"/>
              </a:rPr>
              <a:t>프랑스어 </a:t>
            </a:r>
            <a:r>
              <a:rPr kumimoji="1" lang="en-US" altLang="ko-KR" sz="2400" kern="0" dirty="0" smtClean="0">
                <a:latin typeface="+mn-ea"/>
                <a:cs typeface="+mj-cs"/>
              </a:rPr>
              <a:t>145 </a:t>
            </a:r>
            <a:r>
              <a:rPr kumimoji="1" lang="ko-KR" altLang="en-US" sz="2400" kern="0" dirty="0" smtClean="0">
                <a:latin typeface="+mn-ea"/>
                <a:cs typeface="+mj-cs"/>
              </a:rPr>
              <a:t>명</a:t>
            </a:r>
            <a:endParaRPr kumimoji="1" lang="en-US" altLang="ko-KR" sz="2800" b="1" kern="0" dirty="0" smtClean="0">
              <a:latin typeface="+mn-ea"/>
              <a:cs typeface="+mj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 bwMode="auto">
          <a:xfrm>
            <a:off x="632520" y="2135034"/>
            <a:ext cx="876044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altLang="ko-KR" sz="3600" b="1" dirty="0" smtClean="0">
                <a:latin typeface="+mn-ea"/>
              </a:rPr>
              <a:t>A </a:t>
            </a:r>
            <a:r>
              <a:rPr lang="en-US" altLang="ko-KR" sz="3600" b="1" dirty="0" smtClean="0">
                <a:latin typeface="+mn-ea"/>
              </a:rPr>
              <a:t>set of six </a:t>
            </a:r>
            <a:r>
              <a:rPr lang="en-US" altLang="ko-KR" sz="3600" b="1" dirty="0" smtClean="0">
                <a:latin typeface="+mn-ea"/>
              </a:rPr>
              <a:t>Emotion components</a:t>
            </a:r>
          </a:p>
          <a:p>
            <a:pPr marL="514350" indent="-514350">
              <a:buAutoNum type="alphaLcParenBoth"/>
            </a:pPr>
            <a:r>
              <a:rPr lang="en-US" altLang="ko-KR" sz="2800" dirty="0" smtClean="0">
                <a:latin typeface="+mn-ea"/>
              </a:rPr>
              <a:t>appraisals </a:t>
            </a:r>
            <a:r>
              <a:rPr lang="en-US" altLang="ko-KR" sz="2800" dirty="0" smtClean="0">
                <a:latin typeface="+mn-ea"/>
              </a:rPr>
              <a:t>of </a:t>
            </a:r>
            <a:r>
              <a:rPr lang="en-US" altLang="ko-KR" sz="2800" dirty="0" smtClean="0">
                <a:latin typeface="+mn-ea"/>
              </a:rPr>
              <a:t>events</a:t>
            </a:r>
          </a:p>
          <a:p>
            <a:pPr marL="514350" indent="-514350">
              <a:buAutoNum type="alphaLcParenBoth"/>
            </a:pPr>
            <a:r>
              <a:rPr lang="en-US" altLang="ko-KR" sz="2800" dirty="0" err="1" smtClean="0">
                <a:latin typeface="+mn-ea"/>
              </a:rPr>
              <a:t>psychophysiological</a:t>
            </a:r>
            <a:r>
              <a:rPr lang="en-US" altLang="ko-KR" sz="2800" dirty="0" smtClean="0">
                <a:latin typeface="+mn-ea"/>
              </a:rPr>
              <a:t> changes</a:t>
            </a:r>
          </a:p>
          <a:p>
            <a:r>
              <a:rPr lang="en-US" altLang="ko-KR" sz="2800" dirty="0" smtClean="0">
                <a:latin typeface="+mn-ea"/>
              </a:rPr>
              <a:t>(</a:t>
            </a:r>
            <a:r>
              <a:rPr lang="en-US" altLang="ko-KR" sz="2800" dirty="0" smtClean="0">
                <a:latin typeface="+mn-ea"/>
              </a:rPr>
              <a:t>c) motor expressions (face, voice, gestures),</a:t>
            </a:r>
          </a:p>
          <a:p>
            <a:r>
              <a:rPr lang="en-US" altLang="ko-KR" sz="2800" dirty="0" smtClean="0">
                <a:latin typeface="+mn-ea"/>
              </a:rPr>
              <a:t>(d) action </a:t>
            </a:r>
            <a:r>
              <a:rPr lang="en-US" altLang="ko-KR" sz="2800" dirty="0" smtClean="0">
                <a:latin typeface="+mn-ea"/>
              </a:rPr>
              <a:t>tendencies</a:t>
            </a:r>
          </a:p>
          <a:p>
            <a:r>
              <a:rPr lang="en-US" altLang="ko-KR" sz="2800" dirty="0" smtClean="0">
                <a:latin typeface="+mn-ea"/>
              </a:rPr>
              <a:t>(</a:t>
            </a:r>
            <a:r>
              <a:rPr lang="en-US" altLang="ko-KR" sz="2800" dirty="0" smtClean="0">
                <a:latin typeface="+mn-ea"/>
              </a:rPr>
              <a:t>e) subjective </a:t>
            </a:r>
            <a:r>
              <a:rPr lang="en-US" altLang="ko-KR" sz="2800" dirty="0" smtClean="0">
                <a:latin typeface="+mn-ea"/>
              </a:rPr>
              <a:t>experiences</a:t>
            </a:r>
          </a:p>
          <a:p>
            <a:r>
              <a:rPr lang="de-DE" altLang="ko-KR" sz="2800" dirty="0" smtClean="0">
                <a:latin typeface="+mn-ea"/>
              </a:rPr>
              <a:t>(</a:t>
            </a:r>
            <a:r>
              <a:rPr lang="de-DE" altLang="ko-KR" sz="2800" dirty="0" smtClean="0">
                <a:latin typeface="+mn-ea"/>
              </a:rPr>
              <a:t>f) emotion regulation </a:t>
            </a:r>
            <a:endParaRPr lang="de-DE" altLang="ko-KR" sz="2800" dirty="0" smtClean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 bwMode="auto">
          <a:xfrm>
            <a:off x="632520" y="3027587"/>
            <a:ext cx="876044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/>
            <a:endParaRPr lang="en-US" altLang="ko-KR" sz="2800" dirty="0" smtClean="0">
              <a:latin typeface="+mn-ea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altLang="ko-KR" sz="3200" b="1" dirty="0" smtClean="0">
                <a:latin typeface="+mj-ea"/>
                <a:ea typeface="+mj-ea"/>
              </a:rPr>
              <a:t>Principal </a:t>
            </a:r>
            <a:r>
              <a:rPr lang="en-US" altLang="ko-KR" sz="3200" b="1" dirty="0" smtClean="0">
                <a:latin typeface="+mj-ea"/>
                <a:ea typeface="+mj-ea"/>
              </a:rPr>
              <a:t>component </a:t>
            </a:r>
            <a:r>
              <a:rPr lang="en-US" altLang="ko-KR" sz="3200" b="1" dirty="0" smtClean="0">
                <a:latin typeface="+mj-ea"/>
                <a:ea typeface="+mj-ea"/>
              </a:rPr>
              <a:t>analysis (PCA)</a:t>
            </a:r>
          </a:p>
          <a:p>
            <a:pPr marL="514350" indent="-514350"/>
            <a:r>
              <a:rPr lang="en-US" altLang="ko-KR" sz="2800" dirty="0" smtClean="0">
                <a:latin typeface="+mj-ea"/>
                <a:ea typeface="+mj-ea"/>
              </a:rPr>
              <a:t>	</a:t>
            </a:r>
            <a:r>
              <a:rPr lang="en-US" altLang="ko-KR" sz="2800" dirty="0" smtClean="0">
                <a:latin typeface="+mj-ea"/>
                <a:ea typeface="+mj-ea"/>
              </a:rPr>
              <a:t>144</a:t>
            </a:r>
            <a:r>
              <a:rPr lang="ko-KR" altLang="en-US" sz="2800" dirty="0" smtClean="0">
                <a:latin typeface="+mj-ea"/>
                <a:ea typeface="+mj-ea"/>
              </a:rPr>
              <a:t>개중 </a:t>
            </a:r>
            <a:r>
              <a:rPr lang="en-US" altLang="ko-KR" sz="2800" dirty="0" smtClean="0">
                <a:latin typeface="+mj-ea"/>
                <a:ea typeface="+mj-ea"/>
              </a:rPr>
              <a:t>75%</a:t>
            </a:r>
            <a:r>
              <a:rPr lang="ko-KR" altLang="en-US" sz="2800" dirty="0" smtClean="0">
                <a:latin typeface="+mj-ea"/>
                <a:ea typeface="+mj-ea"/>
              </a:rPr>
              <a:t>의 </a:t>
            </a:r>
            <a:r>
              <a:rPr lang="en-US" altLang="ko-KR" sz="2800" dirty="0" smtClean="0">
                <a:latin typeface="+mj-ea"/>
                <a:ea typeface="+mj-ea"/>
              </a:rPr>
              <a:t>feature</a:t>
            </a:r>
            <a:r>
              <a:rPr lang="ko-KR" altLang="en-US" sz="2800" dirty="0" smtClean="0">
                <a:latin typeface="+mj-ea"/>
                <a:ea typeface="+mj-ea"/>
              </a:rPr>
              <a:t>가 </a:t>
            </a:r>
            <a:r>
              <a:rPr lang="en-US" altLang="ko-KR" sz="2800" dirty="0" smtClean="0">
                <a:latin typeface="+mj-ea"/>
                <a:ea typeface="+mj-ea"/>
              </a:rPr>
              <a:t>4-dimension </a:t>
            </a:r>
            <a:r>
              <a:rPr lang="ko-KR" altLang="en-US" sz="2800" dirty="0" smtClean="0">
                <a:latin typeface="+mj-ea"/>
                <a:ea typeface="+mj-ea"/>
              </a:rPr>
              <a:t>으로 표현</a:t>
            </a:r>
            <a:endParaRPr lang="en-US" altLang="ko-KR" sz="2800" dirty="0" smtClean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>
              <a:latin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447" y="928612"/>
            <a:ext cx="4907561" cy="574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5008" y="980728"/>
            <a:ext cx="4680520" cy="581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672" y="985332"/>
            <a:ext cx="5976664" cy="582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>
              <a:latin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>
              <a:latin typeface="+mj-ea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 bwMode="auto">
          <a:xfrm>
            <a:off x="650258" y="2986379"/>
            <a:ext cx="87604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6000" b="1" kern="0" dirty="0" smtClean="0">
                <a:latin typeface="+mj-ea"/>
                <a:ea typeface="+mj-ea"/>
                <a:cs typeface="+mj-cs"/>
              </a:rPr>
              <a:t>THANK YOU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2536-3F08-4AA1-B0E7-F366A1234F2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251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DB536A"/>
      </a:accent4>
      <a:accent5>
        <a:srgbClr val="A32020"/>
      </a:accent5>
      <a:accent6>
        <a:srgbClr val="E0301E"/>
      </a:accent6>
      <a:hlink>
        <a:srgbClr val="DC6900"/>
      </a:hlink>
      <a:folHlink>
        <a:srgbClr val="DC6900"/>
      </a:folHlink>
    </a:clrScheme>
    <a:fontScheme name="맑은 고딕/Georgia">
      <a:majorFont>
        <a:latin typeface="Georgia"/>
        <a:ea typeface="맑은 고딕"/>
        <a:cs typeface=""/>
      </a:majorFont>
      <a:minorFont>
        <a:latin typeface="Georgia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bg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6053</TotalTime>
  <Words>335</Words>
  <Application>Microsoft Office PowerPoint</Application>
  <PresentationFormat>A4 용지(210x297mm)</PresentationFormat>
  <Paragraphs>68</Paragraphs>
  <Slides>8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Introduction</vt:lpstr>
      <vt:lpstr>슬라이드 3</vt:lpstr>
      <vt:lpstr>Introduction</vt:lpstr>
      <vt:lpstr>Introduction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삐약워즈</dc:title>
  <dc:creator>q.kim</dc:creator>
  <cp:lastModifiedBy>KwakDongHyun</cp:lastModifiedBy>
  <cp:revision>677</cp:revision>
  <cp:lastPrinted>2013-04-17T09:51:06Z</cp:lastPrinted>
  <dcterms:created xsi:type="dcterms:W3CDTF">2013-04-03T06:21:27Z</dcterms:created>
  <dcterms:modified xsi:type="dcterms:W3CDTF">2014-04-10T04:35:35Z</dcterms:modified>
</cp:coreProperties>
</file>